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15E6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726" autoAdjust="0"/>
  </p:normalViewPr>
  <p:slideViewPr>
    <p:cSldViewPr snapToGrid="0" snapToObjects="1">
      <p:cViewPr varScale="1">
        <p:scale>
          <a:sx n="101" d="100"/>
          <a:sy n="101" d="100"/>
        </p:scale>
        <p:origin x="-1608"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endParaRPr kumimoji="0" lang="en-US"/>
          </a:p>
        </p:txBody>
      </p:sp>
      <p:sp>
        <p:nvSpPr>
          <p:cNvPr id="28" name="Date Placeholder 27"/>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2/25/16</a:t>
            </a:fld>
            <a:endParaRPr lang="en-US"/>
          </a:p>
        </p:txBody>
      </p:sp>
      <p:sp>
        <p:nvSpPr>
          <p:cNvPr id="17" name="Footer Placeholder 16"/>
          <p:cNvSpPr>
            <a:spLocks noGrp="1"/>
          </p:cNvSpPr>
          <p:nvPr>
            <p:ph type="ftr" sz="quarter" idx="11"/>
          </p:nvPr>
        </p:nvSpPr>
        <p:spPr/>
        <p:txBody>
          <a:bodyPr/>
          <a:lstStyle/>
          <a:p>
            <a:endParaRPr kumimoji="0"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kumimoji="0" lang="en-US"/>
          </a:p>
        </p:txBody>
      </p:sp>
      <p:sp>
        <p:nvSpPr>
          <p:cNvPr id="3" name="Vertical Text Placeholder 2"/>
          <p:cNvSpPr>
            <a:spLocks noGrp="1"/>
          </p:cNvSpPr>
          <p:nvPr>
            <p:ph type="body" orient="vert" idx="1"/>
          </p:nvPr>
        </p:nvSpPr>
        <p:spPr/>
        <p:txBody>
          <a:bodyPr vert="eaVert"/>
          <a:lstStyle/>
          <a:p>
            <a:pPr lvl="0" eaLnBrk="1" latinLnBrk="0" hangingPunct="1"/>
            <a:endParaRPr/>
          </a:p>
          <a:p>
            <a:pPr lvl="1" eaLnBrk="1" latinLnBrk="0" hangingPunct="1"/>
            <a:endParaRPr/>
          </a:p>
          <a:p>
            <a:pPr lvl="2" eaLnBrk="1" latinLnBrk="0" hangingPunct="1"/>
            <a:endParaRPr/>
          </a:p>
          <a:p>
            <a:pPr lvl="3" eaLnBrk="1" latinLnBrk="0" hangingPunct="1"/>
            <a:endParaRPr/>
          </a:p>
          <a:p>
            <a:pPr lvl="4" eaLnBrk="1" latinLnBrk="0" hangingPunct="1"/>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2/25/16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2C6B1FF6-39B9-40F5-8B67-33C6354A3D4F}" type="slidenum">
              <a:rPr kumimoji="0" lang="en-US" smtClean="0"/>
              <a:pPr eaLnBrk="1" latinLnBrk="0" hangingPunct="1"/>
              <a:t>‹#›</a:t>
            </a:fld>
            <a:endParaRPr kumimoji="0"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endParaRPr/>
          </a:p>
          <a:p>
            <a:pPr lvl="1" eaLnBrk="1" latinLnBrk="0" hangingPunct="1"/>
            <a:endParaRPr/>
          </a:p>
          <a:p>
            <a:pPr lvl="2" eaLnBrk="1" latinLnBrk="0" hangingPunct="1"/>
            <a:endParaRPr/>
          </a:p>
          <a:p>
            <a:pPr lvl="3" eaLnBrk="1" latinLnBrk="0" hangingPunct="1"/>
            <a:endParaRPr/>
          </a:p>
          <a:p>
            <a:pPr lvl="4" eaLnBrk="1" latinLnBrk="0" hangingPunct="1"/>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2/25/16</a:t>
            </a:fld>
            <a:endParaRPr lang="en-US"/>
          </a:p>
        </p:txBody>
      </p:sp>
      <p:sp>
        <p:nvSpPr>
          <p:cNvPr id="5" name="Footer Placeholder 4"/>
          <p:cNvSpPr>
            <a:spLocks noGrp="1"/>
          </p:cNvSpPr>
          <p:nvPr>
            <p:ph type="ftr" sz="quarter" idx="11"/>
          </p:nvPr>
        </p:nvSpPr>
        <p:spPr/>
        <p:txBody>
          <a:bodyPr/>
          <a:lstStyle/>
          <a:p>
            <a:endParaRPr kumimoji="0" lang="en-US"/>
          </a:p>
        </p:txBody>
      </p:sp>
      <p:sp>
        <p:nvSpPr>
          <p:cNvPr id="2" name="Vertical Title 1"/>
          <p:cNvSpPr>
            <a:spLocks noGrp="1"/>
          </p:cNvSpPr>
          <p:nvPr>
            <p:ph type="title" orient="vert"/>
          </p:nvPr>
        </p:nvSpPr>
        <p:spPr>
          <a:xfrm>
            <a:off x="7391400" y="304801"/>
            <a:ext cx="1447800" cy="5851525"/>
          </a:xfrm>
        </p:spPr>
        <p:txBody>
          <a:bodyPr vert="eaVert"/>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2/25/16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a:xfrm>
            <a:off x="4361688" y="1026372"/>
            <a:ext cx="457200" cy="441325"/>
          </a:xfrm>
        </p:spPr>
        <p:txBody>
          <a:bodyPr/>
          <a:lstStyle/>
          <a:p>
            <a:fld id="{2C6B1FF6-39B9-40F5-8B67-33C6354A3D4F}" type="slidenum">
              <a:rPr kumimoji="0" lang="en-US" smtClean="0"/>
              <a:pPr eaLnBrk="1" latinLnBrk="0" hangingPunct="1"/>
              <a:t>‹#›</a:t>
            </a:fld>
            <a:endParaRPr kumimoji="0"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endParaRPr/>
          </a:p>
          <a:p>
            <a:pPr lvl="1" eaLnBrk="1" latinLnBrk="0" hangingPunct="1"/>
            <a:endParaRPr/>
          </a:p>
          <a:p>
            <a:pPr lvl="2" eaLnBrk="1" latinLnBrk="0" hangingPunct="1"/>
            <a:endParaRPr/>
          </a:p>
          <a:p>
            <a:pPr lvl="3" eaLnBrk="1" latinLnBrk="0" hangingPunct="1"/>
            <a:endParaRPr/>
          </a:p>
          <a:p>
            <a:pPr lvl="4" eaLnBrk="1" latinLnBrk="0" hangingPunct="1"/>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endParaRPr kumimoji="0" lang="en-US"/>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2/25/16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endParaRPr kumimoji="0" lang="en-US"/>
          </a:p>
        </p:txBody>
      </p:sp>
      <p:sp>
        <p:nvSpPr>
          <p:cNvPr id="5" name="Date Placeholder 4"/>
          <p:cNvSpPr>
            <a:spLocks noGrp="1"/>
          </p:cNvSpPr>
          <p:nvPr>
            <p:ph type="dt" sz="half" idx="10"/>
          </p:nvPr>
        </p:nvSpPr>
        <p:spPr>
          <a:xfrm>
            <a:off x="5791200" y="6409944"/>
            <a:ext cx="3044952" cy="365760"/>
          </a:xfrm>
        </p:spPr>
        <p:txBody>
          <a:bodyPr/>
          <a:lstStyle/>
          <a:p>
            <a:pPr eaLnBrk="1" latinLnBrk="0" hangingPunct="1"/>
            <a:fld id="{9D21D778-B565-4D7E-94D7-64010A445B68}" type="datetimeFigureOut">
              <a:rPr lang="en-US" smtClean="0"/>
              <a:pPr eaLnBrk="1" latinLnBrk="0" hangingPunct="1"/>
              <a:t>2/25/16</a:t>
            </a:fld>
            <a:endParaRPr lang="en-US"/>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endParaRPr/>
          </a:p>
          <a:p>
            <a:pPr lvl="1" eaLnBrk="1" latinLnBrk="0" hangingPunct="1"/>
            <a:endParaRPr/>
          </a:p>
          <a:p>
            <a:pPr lvl="2" eaLnBrk="1" latinLnBrk="0" hangingPunct="1"/>
            <a:endParaRPr/>
          </a:p>
          <a:p>
            <a:pPr lvl="3" eaLnBrk="1" latinLnBrk="0" hangingPunct="1"/>
            <a:endParaRPr/>
          </a:p>
          <a:p>
            <a:pPr lvl="4" eaLnBrk="1" latinLnBrk="0" hangingPunct="1"/>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endParaRPr/>
          </a:p>
          <a:p>
            <a:pPr lvl="1" eaLnBrk="1" latinLnBrk="0" hangingPunct="1"/>
            <a:endParaRPr/>
          </a:p>
          <a:p>
            <a:pPr lvl="2" eaLnBrk="1" latinLnBrk="0" hangingPunct="1"/>
            <a:endParaRPr/>
          </a:p>
          <a:p>
            <a:pPr lvl="3" eaLnBrk="1" latinLnBrk="0" hangingPunct="1"/>
            <a:endParaRPr/>
          </a:p>
          <a:p>
            <a:pPr lvl="4" eaLnBrk="1" latinLnBrk="0" hangingPunct="1"/>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endParaRPr kumimoji="0" lang="en-US"/>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endParaRPr kumimoji="0" lang="en-US"/>
          </a:p>
        </p:txBody>
      </p:sp>
      <p:sp>
        <p:nvSpPr>
          <p:cNvPr id="7" name="Date Placeholder 6"/>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2/25/16</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kumimoji="0"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endParaRPr/>
          </a:p>
          <a:p>
            <a:pPr lvl="1" eaLnBrk="1" latinLnBrk="0" hangingPunct="1"/>
            <a:endParaRPr/>
          </a:p>
          <a:p>
            <a:pPr lvl="2" eaLnBrk="1" latinLnBrk="0" hangingPunct="1"/>
            <a:endParaRPr/>
          </a:p>
          <a:p>
            <a:pPr lvl="3" eaLnBrk="1" latinLnBrk="0" hangingPunct="1"/>
            <a:endParaRPr/>
          </a:p>
          <a:p>
            <a:pPr lvl="4" eaLnBrk="1" latinLnBrk="0" hangingPunct="1"/>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endParaRPr/>
          </a:p>
          <a:p>
            <a:pPr lvl="1" eaLnBrk="1" latinLnBrk="0" hangingPunct="1"/>
            <a:endParaRPr/>
          </a:p>
          <a:p>
            <a:pPr lvl="2" eaLnBrk="1" latinLnBrk="0" hangingPunct="1"/>
            <a:endParaRPr/>
          </a:p>
          <a:p>
            <a:pPr lvl="3" eaLnBrk="1" latinLnBrk="0" hangingPunct="1"/>
            <a:endParaRPr/>
          </a:p>
          <a:p>
            <a:pPr lvl="4" eaLnBrk="1" latinLnBrk="0" hangingPunct="1"/>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pPr algn="ctr" eaLnBrk="1" latinLnBrk="0" hangingPunct="1"/>
            <a:fld id="{2C6B1FF6-39B9-40F5-8B67-33C6354A3D4F}" type="slidenum">
              <a:rPr kumimoji="0" lang="en-US" smtClean="0"/>
              <a:pPr algn="ctr" eaLnBrk="1" latinLnBrk="0" hangingPunct="1"/>
              <a:t>‹#›</a:t>
            </a:fld>
            <a:endParaRPr kumimoji="0" lang="en-US" dirty="0"/>
          </a:p>
        </p:txBody>
      </p:sp>
      <p:sp>
        <p:nvSpPr>
          <p:cNvPr id="23" name="Title 22"/>
          <p:cNvSpPr>
            <a:spLocks noGrp="1"/>
          </p:cNvSpPr>
          <p:nvPr>
            <p:ph type="title"/>
          </p:nvPr>
        </p:nvSpPr>
        <p:spPr/>
        <p:txBody>
          <a:bodyPr rtlCol="0" anchor="b" anchorCtr="0"/>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kumimoji="0" lang="en-US"/>
          </a:p>
        </p:txBody>
      </p:sp>
      <p:sp>
        <p:nvSpPr>
          <p:cNvPr id="3" name="Date Placeholder 2"/>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2/25/16</a:t>
            </a:fld>
            <a:endParaRPr lang="en-US"/>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a:xfrm>
            <a:off x="4343400" y="1036020"/>
            <a:ext cx="457200" cy="441325"/>
          </a:xfrm>
        </p:spPr>
        <p:txBody>
          <a:bodyPr/>
          <a:lstStyle/>
          <a:p>
            <a:fld id="{2C6B1FF6-39B9-40F5-8B67-33C6354A3D4F}" type="slidenum">
              <a:rPr kumimoji="0" lang="en-US" smtClean="0"/>
              <a:pPr eaLnBrk="1" latinLnBrk="0" hangingPunct="1"/>
              <a:t>‹#›</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2/25/16</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C6B1FF6-39B9-40F5-8B67-33C6354A3D4F}" type="slidenum">
              <a:rPr kumimoji="0" lang="en-US" smtClean="0"/>
              <a:pPr eaLnBrk="1" latinLnBrk="0" hangingPunct="1"/>
              <a:t>‹#›</a:t>
            </a:fld>
            <a:endParaRPr kumimoji="0" lang="en-US" dirty="0">
              <a:solidFill>
                <a:srgbClr val="FFFFFF"/>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endParaRPr kumimoji="0" lang="en-US"/>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endParaRPr/>
          </a:p>
          <a:p>
            <a:pPr lvl="1" eaLnBrk="1" latinLnBrk="0" hangingPunct="1"/>
            <a:endParaRPr/>
          </a:p>
          <a:p>
            <a:pPr lvl="2" eaLnBrk="1" latinLnBrk="0" hangingPunct="1"/>
            <a:endParaRPr/>
          </a:p>
          <a:p>
            <a:pPr lvl="3" eaLnBrk="1" latinLnBrk="0" hangingPunct="1"/>
            <a:endParaRPr/>
          </a:p>
          <a:p>
            <a:pPr lvl="4" eaLnBrk="1" latinLnBrk="0" hangingPunct="1"/>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2/25/16</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2C6B1FF6-39B9-40F5-8B67-33C6354A3D4F}" type="slidenum">
              <a:rPr kumimoji="0" lang="en-US" smtClean="0"/>
              <a:pPr eaLnBrk="1" latinLnBrk="0" hangingPunct="1"/>
              <a:t>‹#›</a:t>
            </a:fld>
            <a:endParaRPr kumimoji="0"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endParaRPr kumimoji="0" lang="en-US"/>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pPr eaLnBrk="1" latinLnBrk="0" hangingPunct="1"/>
            <a:fld id="{9D21D778-B565-4D7E-94D7-64010A445B68}" type="datetimeFigureOut">
              <a:rPr lang="en-US" smtClean="0"/>
              <a:pPr eaLnBrk="1" latinLnBrk="0" hangingPunct="1"/>
              <a:t>2/25/16</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pPr algn="r" eaLnBrk="1" latinLnBrk="0" hangingPunct="1"/>
            <a:fld id="{9D21D778-B565-4D7E-94D7-64010A445B68}" type="datetimeFigureOut">
              <a:rPr lang="en-US" smtClean="0"/>
              <a:pPr algn="r" eaLnBrk="1" latinLnBrk="0" hangingPunct="1"/>
              <a:t>2/25/16</a:t>
            </a:fld>
            <a:endParaRPr lang="en-US" sz="1400" dirty="0">
              <a:solidFill>
                <a:srgbClr val="FFFFFF"/>
              </a:solidFill>
            </a:endParaRP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pPr algn="l" eaLnBrk="1" latinLnBrk="0" hangingPunct="1"/>
            <a:endParaRPr kumimoji="0" lang="en-US" dirty="0">
              <a:solidFill>
                <a:srgbClr val="FFFFFF"/>
              </a:solidFill>
            </a:endParaRP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algn="ctr" eaLnBrk="1" latinLnBrk="0" hangingPunct="1"/>
            <a:fld id="{2C6B1FF6-39B9-40F5-8B67-33C6354A3D4F}" type="slidenum">
              <a:rPr kumimoji="0" lang="en-US" smtClean="0"/>
              <a:pPr algn="ctr" eaLnBrk="1" latinLnBrk="0" hangingPunct="1"/>
              <a:t>‹#›</a:t>
            </a:fld>
            <a:endParaRPr kumimoji="0" lang="en-US" sz="1600" dirty="0">
              <a:solidFill>
                <a:schemeClr val="accent3">
                  <a:shade val="75000"/>
                </a:scheme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 Id="rId3" Type="http://schemas.openxmlformats.org/officeDocument/2006/relationships/image" Target="../media/image5.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 Id="rId3" Type="http://schemas.openxmlformats.org/officeDocument/2006/relationships/image" Target="../media/image7.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 Id="rId3" Type="http://schemas.openxmlformats.org/officeDocument/2006/relationships/image" Target="../media/image9.jpg"/></Relationships>
</file>

<file path=ppt/slides/_rels/slide5.xml.rels><?xml version="1.0" encoding="UTF-8" standalone="yes"?>
<Relationships xmlns="http://schemas.openxmlformats.org/package/2006/relationships"><Relationship Id="rId3" Type="http://schemas.openxmlformats.org/officeDocument/2006/relationships/image" Target="../media/image11.jpg"/><Relationship Id="rId4" Type="http://schemas.openxmlformats.org/officeDocument/2006/relationships/image" Target="../media/image12.jpeg"/><Relationship Id="rId1" Type="http://schemas.openxmlformats.org/officeDocument/2006/relationships/slideLayout" Target="../slideLayouts/slideLayout2.xml"/><Relationship Id="rId2" Type="http://schemas.openxmlformats.org/officeDocument/2006/relationships/image" Target="../media/image10.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371600" y="2679994"/>
            <a:ext cx="6400800" cy="1752600"/>
          </a:xfrm>
        </p:spPr>
        <p:txBody>
          <a:bodyPr/>
          <a:lstStyle/>
          <a:p>
            <a:r>
              <a:rPr lang="en-US" dirty="0" smtClean="0">
                <a:solidFill>
                  <a:srgbClr val="D15E6F"/>
                </a:solidFill>
                <a:latin typeface="Apple Chancery"/>
                <a:cs typeface="Apple Chancery"/>
              </a:rPr>
              <a:t>Alaina Taylor</a:t>
            </a:r>
          </a:p>
          <a:p>
            <a:r>
              <a:rPr lang="en-US" dirty="0" smtClean="0">
                <a:solidFill>
                  <a:srgbClr val="D15E6F"/>
                </a:solidFill>
                <a:latin typeface="Apple Chancery"/>
                <a:cs typeface="Apple Chancery"/>
              </a:rPr>
              <a:t>2-16-16</a:t>
            </a:r>
          </a:p>
          <a:p>
            <a:r>
              <a:rPr lang="en-US" dirty="0" smtClean="0">
                <a:solidFill>
                  <a:srgbClr val="D15E6F"/>
                </a:solidFill>
                <a:latin typeface="Apple Chancery"/>
                <a:cs typeface="Apple Chancery"/>
              </a:rPr>
              <a:t>4</a:t>
            </a:r>
            <a:r>
              <a:rPr lang="en-US" baseline="30000" dirty="0" smtClean="0">
                <a:solidFill>
                  <a:srgbClr val="D15E6F"/>
                </a:solidFill>
                <a:latin typeface="Apple Chancery"/>
                <a:cs typeface="Apple Chancery"/>
              </a:rPr>
              <a:t>th</a:t>
            </a:r>
            <a:r>
              <a:rPr lang="en-US" dirty="0" smtClean="0">
                <a:solidFill>
                  <a:srgbClr val="D15E6F"/>
                </a:solidFill>
                <a:latin typeface="Apple Chancery"/>
                <a:cs typeface="Apple Chancery"/>
              </a:rPr>
              <a:t> </a:t>
            </a:r>
            <a:endParaRPr lang="en-US" dirty="0">
              <a:solidFill>
                <a:srgbClr val="D15E6F"/>
              </a:solidFill>
              <a:latin typeface="Apple Chancery"/>
              <a:cs typeface="Apple Chancery"/>
            </a:endParaRPr>
          </a:p>
        </p:txBody>
      </p:sp>
      <p:sp>
        <p:nvSpPr>
          <p:cNvPr id="3" name="Title 2"/>
          <p:cNvSpPr>
            <a:spLocks noGrp="1"/>
          </p:cNvSpPr>
          <p:nvPr>
            <p:ph type="ctrTitle"/>
          </p:nvPr>
        </p:nvSpPr>
        <p:spPr/>
        <p:txBody>
          <a:bodyPr/>
          <a:lstStyle/>
          <a:p>
            <a:r>
              <a:rPr lang="en-US" dirty="0" smtClean="0">
                <a:solidFill>
                  <a:srgbClr val="D15E6F"/>
                </a:solidFill>
              </a:rPr>
              <a:t>Fall of the Roman Empire </a:t>
            </a:r>
            <a:endParaRPr lang="en-US" dirty="0">
              <a:solidFill>
                <a:srgbClr val="D15E6F"/>
              </a:solidFill>
            </a:endParaRPr>
          </a:p>
        </p:txBody>
      </p:sp>
      <p:pic>
        <p:nvPicPr>
          <p:cNvPr id="4" name="Picture 3" descr="rome-falls-pictur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25998" y="3633409"/>
            <a:ext cx="4539073" cy="2592315"/>
          </a:xfrm>
          <a:prstGeom prst="rect">
            <a:avLst/>
          </a:prstGeom>
        </p:spPr>
      </p:pic>
    </p:spTree>
    <p:extLst>
      <p:ext uri="{BB962C8B-B14F-4D97-AF65-F5344CB8AC3E}">
        <p14:creationId xmlns:p14="http://schemas.microsoft.com/office/powerpoint/2010/main" val="302370602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87756"/>
            <a:ext cx="8534400" cy="758952"/>
          </a:xfrm>
        </p:spPr>
        <p:txBody>
          <a:bodyPr>
            <a:normAutofit fontScale="90000"/>
          </a:bodyPr>
          <a:lstStyle/>
          <a:p>
            <a:r>
              <a:rPr lang="en-US" u="sng" dirty="0" smtClean="0">
                <a:solidFill>
                  <a:srgbClr val="D15E6F"/>
                </a:solidFill>
              </a:rPr>
              <a:t>What were Rome’s problems? (political, social, economic, military)</a:t>
            </a:r>
            <a:endParaRPr lang="en-US" u="sng" dirty="0">
              <a:solidFill>
                <a:srgbClr val="D15E6F"/>
              </a:solidFill>
            </a:endParaRPr>
          </a:p>
        </p:txBody>
      </p:sp>
      <p:sp>
        <p:nvSpPr>
          <p:cNvPr id="3" name="Content Placeholder 2"/>
          <p:cNvSpPr>
            <a:spLocks noGrp="1"/>
          </p:cNvSpPr>
          <p:nvPr>
            <p:ph sz="quarter" idx="1"/>
          </p:nvPr>
        </p:nvSpPr>
        <p:spPr>
          <a:xfrm>
            <a:off x="301752" y="1401300"/>
            <a:ext cx="8503920" cy="4572000"/>
          </a:xfrm>
          <a:solidFill>
            <a:schemeClr val="bg2"/>
          </a:solidFill>
        </p:spPr>
        <p:txBody>
          <a:bodyPr>
            <a:normAutofit/>
          </a:bodyPr>
          <a:lstStyle/>
          <a:p>
            <a:pPr marL="0" indent="0">
              <a:buNone/>
            </a:pPr>
            <a:r>
              <a:rPr lang="en-US" sz="1800" dirty="0" smtClean="0"/>
              <a:t>	Rome had great difficulty finding good rulers. At one point, they had 22 different emperors. As a result, talented people wouldn’t serve in the government. Problems began to increase, people stopped paying taxes, going to school, and some even became slaves. Government began to weaken, so law and order did as well. Soldiers destroyed fields, ceasing food growth and causing great hunger. People produced less goods and everyone lost money. A weakening economy meant that less people paid taxes, so generals were unable t0 pay soldiers. This caused protection to decline and Rome began to get attacked everywhere by everyone.  </a:t>
            </a:r>
            <a:endParaRPr lang="en-US" sz="1800" dirty="0"/>
          </a:p>
        </p:txBody>
      </p:sp>
      <p:pic>
        <p:nvPicPr>
          <p:cNvPr id="4" name="Picture 3" descr="romes probems.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9466" y="4230314"/>
            <a:ext cx="3421221" cy="1868734"/>
          </a:xfrm>
          <a:prstGeom prst="rect">
            <a:avLst/>
          </a:prstGeom>
        </p:spPr>
      </p:pic>
      <p:pic>
        <p:nvPicPr>
          <p:cNvPr id="5" name="Picture 4" descr="rome.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29945" y="4225974"/>
            <a:ext cx="2815610" cy="1873073"/>
          </a:xfrm>
          <a:prstGeom prst="rect">
            <a:avLst/>
          </a:prstGeom>
        </p:spPr>
      </p:pic>
    </p:spTree>
    <p:extLst>
      <p:ext uri="{BB962C8B-B14F-4D97-AF65-F5344CB8AC3E}">
        <p14:creationId xmlns:p14="http://schemas.microsoft.com/office/powerpoint/2010/main" val="305760477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25796"/>
            <a:ext cx="8534400" cy="758952"/>
          </a:xfrm>
        </p:spPr>
        <p:txBody>
          <a:bodyPr>
            <a:normAutofit fontScale="90000"/>
          </a:bodyPr>
          <a:lstStyle/>
          <a:p>
            <a:r>
              <a:rPr lang="en-US" u="sng" dirty="0" smtClean="0">
                <a:solidFill>
                  <a:srgbClr val="D15E6F"/>
                </a:solidFill>
              </a:rPr>
              <a:t>What changes did Diocletian &amp; Constantine make?</a:t>
            </a:r>
            <a:endParaRPr lang="en-US" u="sng" dirty="0">
              <a:solidFill>
                <a:srgbClr val="D15E6F"/>
              </a:solidFill>
            </a:endParaRPr>
          </a:p>
        </p:txBody>
      </p:sp>
      <p:sp>
        <p:nvSpPr>
          <p:cNvPr id="3" name="Content Placeholder 2"/>
          <p:cNvSpPr>
            <a:spLocks noGrp="1"/>
          </p:cNvSpPr>
          <p:nvPr>
            <p:ph sz="quarter" idx="1"/>
          </p:nvPr>
        </p:nvSpPr>
        <p:spPr>
          <a:xfrm>
            <a:off x="301752" y="1300702"/>
            <a:ext cx="8503920" cy="4572000"/>
          </a:xfrm>
        </p:spPr>
        <p:txBody>
          <a:bodyPr/>
          <a:lstStyle/>
          <a:p>
            <a:pPr marL="0" indent="0">
              <a:buNone/>
            </a:pPr>
            <a:r>
              <a:rPr lang="en-US" dirty="0" smtClean="0"/>
              <a:t>	</a:t>
            </a:r>
            <a:r>
              <a:rPr lang="en-US" sz="1800" dirty="0" smtClean="0"/>
              <a:t>In 284 a man named Diocletian became the emperor of Rome. He began to establish rules and systems to try and slow the decline. He divided Rome into 4 parts and assigned a ruler to each. To decrease inflation, he set prices for goods and the salaries that people would be paid. However, no one obeyed these rules and ideas, so Diocletian was forced to retire. Then in 312 a new ruler named Constantine took over. He too tried to set certain rules for the people of Rome. His main rule was that sons had to follow their father’s trade. So, whatever the father did for a living, the son would also. His changes didn’t stop the decline either, so he moved the capitol to a different city named Byzantium. He then built many buildings and called this land Constantinople.</a:t>
            </a:r>
            <a:endParaRPr lang="en-US" sz="1800" dirty="0"/>
          </a:p>
        </p:txBody>
      </p:sp>
      <p:pic>
        <p:nvPicPr>
          <p:cNvPr id="4" name="Picture 3" descr="diocletia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79651" y="4155470"/>
            <a:ext cx="1681851" cy="2232546"/>
          </a:xfrm>
          <a:prstGeom prst="rect">
            <a:avLst/>
          </a:prstGeom>
        </p:spPr>
      </p:pic>
      <p:pic>
        <p:nvPicPr>
          <p:cNvPr id="5" name="Picture 4" descr="constantinebust3.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91129" y="4155471"/>
            <a:ext cx="1714047" cy="2232546"/>
          </a:xfrm>
          <a:prstGeom prst="rect">
            <a:avLst/>
          </a:prstGeom>
        </p:spPr>
      </p:pic>
      <p:sp>
        <p:nvSpPr>
          <p:cNvPr id="6" name="TextBox 5"/>
          <p:cNvSpPr txBox="1"/>
          <p:nvPr/>
        </p:nvSpPr>
        <p:spPr>
          <a:xfrm>
            <a:off x="5318545" y="6388016"/>
            <a:ext cx="3386631" cy="369332"/>
          </a:xfrm>
          <a:prstGeom prst="rect">
            <a:avLst/>
          </a:prstGeom>
          <a:noFill/>
        </p:spPr>
        <p:txBody>
          <a:bodyPr wrap="square" rtlCol="0">
            <a:spAutoFit/>
          </a:bodyPr>
          <a:lstStyle/>
          <a:p>
            <a:r>
              <a:rPr lang="en-US" dirty="0" smtClean="0"/>
              <a:t>Diocletian              Constantine</a:t>
            </a:r>
            <a:endParaRPr lang="en-US" dirty="0"/>
          </a:p>
        </p:txBody>
      </p:sp>
    </p:spTree>
    <p:extLst>
      <p:ext uri="{BB962C8B-B14F-4D97-AF65-F5344CB8AC3E}">
        <p14:creationId xmlns:p14="http://schemas.microsoft.com/office/powerpoint/2010/main" val="294205446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rgbClr val="D15E6F"/>
                </a:solidFill>
              </a:rPr>
              <a:t>Who invaded Rome and why does it fall?</a:t>
            </a:r>
            <a:endParaRPr lang="en-US" u="sng" dirty="0">
              <a:solidFill>
                <a:srgbClr val="D15E6F"/>
              </a:solidFill>
            </a:endParaRPr>
          </a:p>
        </p:txBody>
      </p:sp>
      <p:sp>
        <p:nvSpPr>
          <p:cNvPr id="3" name="Content Placeholder 2"/>
          <p:cNvSpPr>
            <a:spLocks noGrp="1"/>
          </p:cNvSpPr>
          <p:nvPr>
            <p:ph sz="quarter" idx="1"/>
          </p:nvPr>
        </p:nvSpPr>
        <p:spPr>
          <a:xfrm>
            <a:off x="170374" y="1310195"/>
            <a:ext cx="8843910" cy="4572000"/>
          </a:xfrm>
        </p:spPr>
        <p:txBody>
          <a:bodyPr/>
          <a:lstStyle/>
          <a:p>
            <a:pPr marL="0" indent="0">
              <a:buNone/>
            </a:pPr>
            <a:r>
              <a:rPr lang="en-US" dirty="0"/>
              <a:t>	</a:t>
            </a:r>
            <a:r>
              <a:rPr lang="en-US" sz="1800" dirty="0" smtClean="0"/>
              <a:t>By this point, Rome was very weak in about every area. They could no longer hold back the Germanic tribes. These included the Ostrogoth’s, Visigoths, Franks, Vandals, Angels, and Saxons. They sought after Rome’s better climate and land. However, out of all the groups, Rome had the most trouble with the </a:t>
            </a:r>
            <a:r>
              <a:rPr lang="en-US" sz="1800" dirty="0" smtClean="0"/>
              <a:t>Visigoths. Romans began to make them buy food at high prices and even kidnapped som</a:t>
            </a:r>
            <a:r>
              <a:rPr lang="en-US" sz="1800" dirty="0" smtClean="0"/>
              <a:t>e of their people. The Visigoths finally rebelled and defeated Rome in the battle of Adrianople. </a:t>
            </a:r>
            <a:r>
              <a:rPr lang="en-US" sz="1800" dirty="0"/>
              <a:t>T</a:t>
            </a:r>
            <a:r>
              <a:rPr lang="en-US" sz="1800" dirty="0" smtClean="0"/>
              <a:t>he Rhine river then froze so the Germanic tribes were able to cross it and invade Rome. This was the first time Rome had been conquered in 800 years. In 476, a Germanic general named Odoacer took over and overthrew the western emperor named Romulus </a:t>
            </a:r>
            <a:r>
              <a:rPr lang="en-US" sz="1800" dirty="0" err="1" smtClean="0"/>
              <a:t>Augustulus</a:t>
            </a:r>
            <a:r>
              <a:rPr lang="en-US" sz="1800" dirty="0" smtClean="0"/>
              <a:t>. Historians believe that this was when Rome finally “fell” because there was never another ruler of Rome. </a:t>
            </a:r>
            <a:endParaRPr lang="en-US" sz="1800" dirty="0"/>
          </a:p>
        </p:txBody>
      </p:sp>
      <p:pic>
        <p:nvPicPr>
          <p:cNvPr id="4" name="Picture 3" descr="Romulus Augustulu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12696" y="4306095"/>
            <a:ext cx="1796848" cy="2156217"/>
          </a:xfrm>
          <a:prstGeom prst="rect">
            <a:avLst/>
          </a:prstGeom>
        </p:spPr>
      </p:pic>
      <p:pic>
        <p:nvPicPr>
          <p:cNvPr id="5" name="Picture 4" descr="Odoacer.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52258" y="4516410"/>
            <a:ext cx="1764504" cy="1945902"/>
          </a:xfrm>
          <a:prstGeom prst="rect">
            <a:avLst/>
          </a:prstGeom>
        </p:spPr>
      </p:pic>
    </p:spTree>
    <p:extLst>
      <p:ext uri="{BB962C8B-B14F-4D97-AF65-F5344CB8AC3E}">
        <p14:creationId xmlns:p14="http://schemas.microsoft.com/office/powerpoint/2010/main" val="299455212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56775"/>
            <a:ext cx="8534400" cy="758952"/>
          </a:xfrm>
        </p:spPr>
        <p:txBody>
          <a:bodyPr>
            <a:normAutofit fontScale="90000"/>
          </a:bodyPr>
          <a:lstStyle/>
          <a:p>
            <a:r>
              <a:rPr lang="en-US" u="sng" dirty="0" smtClean="0">
                <a:solidFill>
                  <a:srgbClr val="D15E6F"/>
                </a:solidFill>
              </a:rPr>
              <a:t>What was Rome’s legacy? (influence on </a:t>
            </a:r>
            <a:r>
              <a:rPr lang="en-US" u="sng" dirty="0" err="1" smtClean="0">
                <a:solidFill>
                  <a:srgbClr val="D15E6F"/>
                </a:solidFill>
              </a:rPr>
              <a:t>gov</a:t>
            </a:r>
            <a:r>
              <a:rPr lang="en-US" u="sng" dirty="0" smtClean="0">
                <a:solidFill>
                  <a:srgbClr val="D15E6F"/>
                </a:solidFill>
              </a:rPr>
              <a:t>, religion, culture)</a:t>
            </a:r>
            <a:endParaRPr lang="en-US" u="sng" dirty="0">
              <a:solidFill>
                <a:srgbClr val="D15E6F"/>
              </a:solidFill>
            </a:endParaRPr>
          </a:p>
        </p:txBody>
      </p:sp>
      <p:sp>
        <p:nvSpPr>
          <p:cNvPr id="3" name="Content Placeholder 2"/>
          <p:cNvSpPr>
            <a:spLocks noGrp="1"/>
          </p:cNvSpPr>
          <p:nvPr>
            <p:ph sz="quarter" idx="1"/>
          </p:nvPr>
        </p:nvSpPr>
        <p:spPr/>
        <p:txBody>
          <a:bodyPr/>
          <a:lstStyle/>
          <a:p>
            <a:pPr marL="0" indent="0">
              <a:buNone/>
            </a:pPr>
            <a:r>
              <a:rPr lang="en-US" sz="1800" dirty="0" smtClean="0"/>
              <a:t>	Many of the things that we still participate in today were influenced by Roman ways. Our language, laws, and architecture mainly started with them. Christianity actually began to spread during their time. The earliest form of Roman law was the 12 tables, which we still use today. Other concepts such as perceiving a person innocent until proven guilty, all citizens are equal, and a republican government came from them. Their biggest impact on religion was the spread of Christianity in the 300s. Many parts of our culture also came from them. We adapted many words and phrases after the Latin alphabet and language. They began with a 22 letter alphabet and we changed it to 26. Lastly, we got a lot of building techniques from them. Because of the Romans, we still use concrete, domes, and arcs in many buildings. </a:t>
            </a:r>
            <a:endParaRPr lang="en-US" dirty="0"/>
          </a:p>
        </p:txBody>
      </p:sp>
      <p:pic>
        <p:nvPicPr>
          <p:cNvPr id="4" name="Picture 3" descr="rise of christianity.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3229" y="4699475"/>
            <a:ext cx="2570473" cy="1927855"/>
          </a:xfrm>
          <a:prstGeom prst="rect">
            <a:avLst/>
          </a:prstGeom>
        </p:spPr>
      </p:pic>
      <p:pic>
        <p:nvPicPr>
          <p:cNvPr id="5" name="Picture 4" descr="Roman arc.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81708" y="4514365"/>
            <a:ext cx="2104270" cy="2112965"/>
          </a:xfrm>
          <a:prstGeom prst="rect">
            <a:avLst/>
          </a:prstGeom>
        </p:spPr>
      </p:pic>
      <p:pic>
        <p:nvPicPr>
          <p:cNvPr id="6" name="Picture 5" descr="latin.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36990" y="4866381"/>
            <a:ext cx="2546882" cy="1693499"/>
          </a:xfrm>
          <a:prstGeom prst="rect">
            <a:avLst/>
          </a:prstGeom>
        </p:spPr>
      </p:pic>
    </p:spTree>
    <p:extLst>
      <p:ext uri="{BB962C8B-B14F-4D97-AF65-F5344CB8AC3E}">
        <p14:creationId xmlns:p14="http://schemas.microsoft.com/office/powerpoint/2010/main" val="3515574198"/>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vic">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Civic.thmx</Template>
  <TotalTime>8544</TotalTime>
  <Words>60</Words>
  <Application>Microsoft Macintosh PowerPoint</Application>
  <PresentationFormat>On-screen Show (4:3)</PresentationFormat>
  <Paragraphs>13</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Civic</vt:lpstr>
      <vt:lpstr>Fall of the Roman Empire </vt:lpstr>
      <vt:lpstr>What were Rome’s problems? (political, social, economic, military)</vt:lpstr>
      <vt:lpstr>What changes did Diocletian &amp; Constantine make?</vt:lpstr>
      <vt:lpstr>Who invaded Rome and why does it fall?</vt:lpstr>
      <vt:lpstr>What was Rome’s legacy? (influence on gov, religion, culture)</vt:lpstr>
    </vt:vector>
  </TitlesOfParts>
  <Company>acs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Fall of the Roman Empire </dc:title>
  <dc:creator>acs</dc:creator>
  <cp:lastModifiedBy>acs</cp:lastModifiedBy>
  <cp:revision>12</cp:revision>
  <dcterms:created xsi:type="dcterms:W3CDTF">2016-02-16T18:37:49Z</dcterms:created>
  <dcterms:modified xsi:type="dcterms:W3CDTF">2016-02-25T18:46:20Z</dcterms:modified>
</cp:coreProperties>
</file>